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7562088" cy="10689336"/>
  <p:notesSz cx="10689336" cy="75620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kp\logo-mark-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36576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41248" y="3657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4453128" y="411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120" kern="0" dirty="0">
                <a:solidFill>
                  <a:srgbClr val="9A9A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КОММЕРЧЕСКОЕ ПРЕДЛОЖЕНИЕ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365760" y="1005840"/>
            <a:ext cx="2743200" cy="29260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65760" y="100584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ВНЕДРЕНИЕ 1С + ИИ ПОД КЛЮЧ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365760" y="1426464"/>
            <a:ext cx="683056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3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Делайте бизнес.</a:t>
            </a:r>
            <a:endParaRPr lang="en-US" sz="3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3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Не работайте в нём.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365760" y="2468880"/>
            <a:ext cx="68305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+ ИИ-сотрудники + Agile:SCRUM.   15 лет опыта · 100+ внедрений.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Первый результат через 2 недели. Контракт на 30% дешевле — за счёт ИИ-помощников у разработчиков.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65760" y="3200400"/>
            <a:ext cx="6830568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365760" y="3337560"/>
            <a:ext cx="2179320" cy="8686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65760" y="333756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530352" y="350215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30352" y="350215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1C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060704" y="3483864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Внедрение 1С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30352" y="3831336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ERP / УНФ / КА с нуля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или переход с УПП/SAP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2691384" y="3337560"/>
            <a:ext cx="2179320" cy="8686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2691384" y="333756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2855976" y="350215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855976" y="350215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DEV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3386328" y="3483864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Доработка 1С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2855976" y="3831336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Обработки, отчёты,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интеграции, API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5017008" y="3337560"/>
            <a:ext cx="2179320" cy="8686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17008" y="333756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181600" y="350215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181600" y="350215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5711952" y="3483864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ИИ-сотрудники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181600" y="3831336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Рутину забирает ИИ —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команда работает на рост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65760" y="4352544"/>
            <a:ext cx="2179320" cy="8686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365760" y="4352544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530352" y="451713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30352" y="451713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SCR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1060704" y="4498848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Agile:SCRUM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530352" y="4846320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Спринты 2 недели.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каждый спринт</a:t>
            </a:r>
            <a:endParaRPr lang="en-US" sz="950" dirty="0"/>
          </a:p>
        </p:txBody>
      </p:sp>
      <p:sp>
        <p:nvSpPr>
          <p:cNvPr id="34" name="Shape 31"/>
          <p:cNvSpPr/>
          <p:nvPr/>
        </p:nvSpPr>
        <p:spPr>
          <a:xfrm>
            <a:off x="2691384" y="4352544"/>
            <a:ext cx="2179320" cy="8686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2691384" y="4352544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2855976" y="451713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2855976" y="451713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MES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3386328" y="4498848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АСУ ТП + 1С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2855976" y="4846320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Учёт и оборудование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 одном договоре</a:t>
            </a:r>
            <a:endParaRPr lang="en-US" sz="950" dirty="0"/>
          </a:p>
        </p:txBody>
      </p:sp>
      <p:sp>
        <p:nvSpPr>
          <p:cNvPr id="40" name="Shape 37"/>
          <p:cNvSpPr/>
          <p:nvPr/>
        </p:nvSpPr>
        <p:spPr>
          <a:xfrm>
            <a:off x="5017008" y="4352544"/>
            <a:ext cx="2179320" cy="8686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41" name="Shape 38"/>
          <p:cNvSpPr/>
          <p:nvPr/>
        </p:nvSpPr>
        <p:spPr>
          <a:xfrm>
            <a:off x="5017008" y="4352544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5181600" y="451713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5181600" y="451713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VED</a:t>
            </a:r>
            <a:endParaRPr lang="en-US" sz="900" dirty="0"/>
          </a:p>
        </p:txBody>
      </p:sp>
      <p:sp>
        <p:nvSpPr>
          <p:cNvPr id="44" name="Text 41"/>
          <p:cNvSpPr/>
          <p:nvPr/>
        </p:nvSpPr>
        <p:spPr>
          <a:xfrm>
            <a:off x="5711952" y="4498848"/>
            <a:ext cx="140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ВЭД Турция</a:t>
            </a:r>
            <a:endParaRPr lang="en-US" sz="1300" dirty="0"/>
          </a:p>
        </p:txBody>
      </p:sp>
      <p:sp>
        <p:nvSpPr>
          <p:cNvPr id="45" name="Text 42"/>
          <p:cNvSpPr/>
          <p:nvPr/>
        </p:nvSpPr>
        <p:spPr>
          <a:xfrm>
            <a:off x="5181600" y="4846320"/>
            <a:ext cx="1905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International.</a:t>
            </a:r>
            <a:endParaRPr lang="en-US" sz="9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РФ ↔ TR. Дилер</a:t>
            </a:r>
            <a:endParaRPr lang="en-US" sz="950" dirty="0"/>
          </a:p>
        </p:txBody>
      </p:sp>
      <p:sp>
        <p:nvSpPr>
          <p:cNvPr id="46" name="Shape 43"/>
          <p:cNvSpPr/>
          <p:nvPr/>
        </p:nvSpPr>
        <p:spPr>
          <a:xfrm>
            <a:off x="365760" y="5532120"/>
            <a:ext cx="6830568" cy="2331720"/>
          </a:xfrm>
          <a:prstGeom prst="rect">
            <a:avLst/>
          </a:prstGeom>
          <a:solidFill>
            <a:srgbClr val="232330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47" name="Shape 44"/>
          <p:cNvSpPr/>
          <p:nvPr/>
        </p:nvSpPr>
        <p:spPr>
          <a:xfrm>
            <a:off x="365760" y="5532120"/>
            <a:ext cx="36576" cy="2331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566928" y="5696712"/>
            <a:ext cx="6464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2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КАК МЫ ПРИМЕНЯЕМ ИИ В БИЗНЕСЕ КЛИЕНТА</a:t>
            </a:r>
            <a:endParaRPr lang="en-US" sz="900" dirty="0"/>
          </a:p>
        </p:txBody>
      </p:sp>
      <p:sp>
        <p:nvSpPr>
          <p:cNvPr id="49" name="Shape 46"/>
          <p:cNvSpPr/>
          <p:nvPr/>
        </p:nvSpPr>
        <p:spPr>
          <a:xfrm>
            <a:off x="621792" y="6080760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21792" y="608076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РОП</a:t>
            </a:r>
            <a:endParaRPr lang="en-US" sz="850" dirty="0"/>
          </a:p>
        </p:txBody>
      </p:sp>
      <p:sp>
        <p:nvSpPr>
          <p:cNvPr id="51" name="Text 48"/>
          <p:cNvSpPr/>
          <p:nvPr/>
        </p:nvSpPr>
        <p:spPr>
          <a:xfrm>
            <a:off x="1170432" y="6035040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ИИ-РОП</a:t>
            </a:r>
            <a:endParaRPr lang="en-US" sz="1150" dirty="0"/>
          </a:p>
        </p:txBody>
      </p:sp>
      <p:sp>
        <p:nvSpPr>
          <p:cNvPr id="52" name="Text 49"/>
          <p:cNvSpPr/>
          <p:nvPr/>
        </p:nvSpPr>
        <p:spPr>
          <a:xfrm>
            <a:off x="1170432" y="6309360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Распределяет лиды, ставит задачи, ежедневный отчёт собственнику</a:t>
            </a:r>
            <a:endParaRPr lang="en-US" sz="850" dirty="0"/>
          </a:p>
        </p:txBody>
      </p:sp>
      <p:sp>
        <p:nvSpPr>
          <p:cNvPr id="53" name="Shape 50"/>
          <p:cNvSpPr/>
          <p:nvPr/>
        </p:nvSpPr>
        <p:spPr>
          <a:xfrm>
            <a:off x="3863340" y="6080760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3863340" y="608076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MGR</a:t>
            </a:r>
            <a:endParaRPr lang="en-US" sz="850" dirty="0"/>
          </a:p>
        </p:txBody>
      </p:sp>
      <p:sp>
        <p:nvSpPr>
          <p:cNvPr id="55" name="Text 52"/>
          <p:cNvSpPr/>
          <p:nvPr/>
        </p:nvSpPr>
        <p:spPr>
          <a:xfrm>
            <a:off x="4411980" y="6035040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ИИ-менеджер</a:t>
            </a:r>
            <a:endParaRPr lang="en-US" sz="1150" dirty="0"/>
          </a:p>
        </p:txBody>
      </p:sp>
      <p:sp>
        <p:nvSpPr>
          <p:cNvPr id="56" name="Text 53"/>
          <p:cNvSpPr/>
          <p:nvPr/>
        </p:nvSpPr>
        <p:spPr>
          <a:xfrm>
            <a:off x="4411980" y="6309360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Переписки в чатах и почте, квалификация, бронь встречи</a:t>
            </a:r>
            <a:endParaRPr lang="en-US" sz="850" dirty="0"/>
          </a:p>
        </p:txBody>
      </p:sp>
      <p:sp>
        <p:nvSpPr>
          <p:cNvPr id="57" name="Shape 54"/>
          <p:cNvSpPr/>
          <p:nvPr/>
        </p:nvSpPr>
        <p:spPr>
          <a:xfrm>
            <a:off x="621792" y="666597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621792" y="666597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</a:t>
            </a:r>
            <a:endParaRPr lang="en-US" sz="850" dirty="0"/>
          </a:p>
        </p:txBody>
      </p:sp>
      <p:sp>
        <p:nvSpPr>
          <p:cNvPr id="59" name="Text 56"/>
          <p:cNvSpPr/>
          <p:nvPr/>
        </p:nvSpPr>
        <p:spPr>
          <a:xfrm>
            <a:off x="1170432" y="6620256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ИИ-аналитик звонков</a:t>
            </a:r>
            <a:endParaRPr lang="en-US" sz="1150" dirty="0"/>
          </a:p>
        </p:txBody>
      </p:sp>
      <p:sp>
        <p:nvSpPr>
          <p:cNvPr id="60" name="Text 57"/>
          <p:cNvSpPr/>
          <p:nvPr/>
        </p:nvSpPr>
        <p:spPr>
          <a:xfrm>
            <a:off x="1170432" y="6894576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Транскрибация 100% звонков, оценка скрипта и тона</a:t>
            </a:r>
            <a:endParaRPr lang="en-US" sz="850" dirty="0"/>
          </a:p>
        </p:txBody>
      </p:sp>
      <p:sp>
        <p:nvSpPr>
          <p:cNvPr id="61" name="Shape 58"/>
          <p:cNvSpPr/>
          <p:nvPr/>
        </p:nvSpPr>
        <p:spPr>
          <a:xfrm>
            <a:off x="3863340" y="6665976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2" name="Text 59"/>
          <p:cNvSpPr/>
          <p:nvPr/>
        </p:nvSpPr>
        <p:spPr>
          <a:xfrm>
            <a:off x="3863340" y="666597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MKT</a:t>
            </a:r>
            <a:endParaRPr lang="en-US" sz="850" dirty="0"/>
          </a:p>
        </p:txBody>
      </p:sp>
      <p:sp>
        <p:nvSpPr>
          <p:cNvPr id="63" name="Text 60"/>
          <p:cNvSpPr/>
          <p:nvPr/>
        </p:nvSpPr>
        <p:spPr>
          <a:xfrm>
            <a:off x="4411980" y="6620256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ИИ-маркетолог</a:t>
            </a:r>
            <a:endParaRPr lang="en-US" sz="1150" dirty="0"/>
          </a:p>
        </p:txBody>
      </p:sp>
      <p:sp>
        <p:nvSpPr>
          <p:cNvPr id="64" name="Text 61"/>
          <p:cNvSpPr/>
          <p:nvPr/>
        </p:nvSpPr>
        <p:spPr>
          <a:xfrm>
            <a:off x="4411980" y="6894576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SEO, авто-статьи, рассылки, A/B-тесты на данных</a:t>
            </a:r>
            <a:endParaRPr lang="en-US" sz="850" dirty="0"/>
          </a:p>
        </p:txBody>
      </p:sp>
      <p:sp>
        <p:nvSpPr>
          <p:cNvPr id="65" name="Shape 62"/>
          <p:cNvSpPr/>
          <p:nvPr/>
        </p:nvSpPr>
        <p:spPr>
          <a:xfrm>
            <a:off x="621792" y="725119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6" name="Text 63"/>
          <p:cNvSpPr/>
          <p:nvPr/>
        </p:nvSpPr>
        <p:spPr>
          <a:xfrm>
            <a:off x="621792" y="72511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</a:t>
            </a:r>
            <a:endParaRPr lang="en-US" sz="850" dirty="0"/>
          </a:p>
        </p:txBody>
      </p:sp>
      <p:sp>
        <p:nvSpPr>
          <p:cNvPr id="67" name="Text 64"/>
          <p:cNvSpPr/>
          <p:nvPr/>
        </p:nvSpPr>
        <p:spPr>
          <a:xfrm>
            <a:off x="1170432" y="7205472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ИИ-репутация</a:t>
            </a:r>
            <a:endParaRPr lang="en-US" sz="1150" dirty="0"/>
          </a:p>
        </p:txBody>
      </p:sp>
      <p:sp>
        <p:nvSpPr>
          <p:cNvPr id="68" name="Text 65"/>
          <p:cNvSpPr/>
          <p:nvPr/>
        </p:nvSpPr>
        <p:spPr>
          <a:xfrm>
            <a:off x="1170432" y="7479792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Я.Карты, 2ГИС, маркетплейсы — ответы и запрос отзывов</a:t>
            </a:r>
            <a:endParaRPr lang="en-US" sz="850" dirty="0"/>
          </a:p>
        </p:txBody>
      </p:sp>
      <p:sp>
        <p:nvSpPr>
          <p:cNvPr id="69" name="Shape 66"/>
          <p:cNvSpPr/>
          <p:nvPr/>
        </p:nvSpPr>
        <p:spPr>
          <a:xfrm>
            <a:off x="3863340" y="7251192"/>
            <a:ext cx="457200" cy="23774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70" name="Text 67"/>
          <p:cNvSpPr/>
          <p:nvPr/>
        </p:nvSpPr>
        <p:spPr>
          <a:xfrm>
            <a:off x="3863340" y="72511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1C</a:t>
            </a:r>
            <a:endParaRPr lang="en-US" sz="850" dirty="0"/>
          </a:p>
        </p:txBody>
      </p:sp>
      <p:sp>
        <p:nvSpPr>
          <p:cNvPr id="71" name="Text 68"/>
          <p:cNvSpPr/>
          <p:nvPr/>
        </p:nvSpPr>
        <p:spPr>
          <a:xfrm>
            <a:off x="4411980" y="7205472"/>
            <a:ext cx="25283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 в 1С</a:t>
            </a:r>
            <a:endParaRPr lang="en-US" sz="1150" dirty="0"/>
          </a:p>
        </p:txBody>
      </p:sp>
      <p:sp>
        <p:nvSpPr>
          <p:cNvPr id="72" name="Text 69"/>
          <p:cNvSpPr/>
          <p:nvPr/>
        </p:nvSpPr>
        <p:spPr>
          <a:xfrm>
            <a:off x="4411980" y="7479792"/>
            <a:ext cx="25283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Помощник разработчика. Смета −30%</a:t>
            </a:r>
            <a:endParaRPr lang="en-US" sz="850" dirty="0"/>
          </a:p>
        </p:txBody>
      </p:sp>
      <p:sp>
        <p:nvSpPr>
          <p:cNvPr id="73" name="Shape 70"/>
          <p:cNvSpPr/>
          <p:nvPr/>
        </p:nvSpPr>
        <p:spPr>
          <a:xfrm>
            <a:off x="365760" y="8001000"/>
            <a:ext cx="1618488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74" name="Text 71"/>
          <p:cNvSpPr/>
          <p:nvPr/>
        </p:nvSpPr>
        <p:spPr>
          <a:xfrm>
            <a:off x="51206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9A9A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</a:t>
            </a:r>
            <a:endParaRPr lang="en-US" sz="900" dirty="0"/>
          </a:p>
        </p:txBody>
      </p:sp>
      <p:sp>
        <p:nvSpPr>
          <p:cNvPr id="75" name="Text 72"/>
          <p:cNvSpPr/>
          <p:nvPr/>
        </p:nvSpPr>
        <p:spPr>
          <a:xfrm>
            <a:off x="51206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БЕСПЛАТНО</a:t>
            </a:r>
            <a:endParaRPr lang="en-US" sz="1200" dirty="0"/>
          </a:p>
        </p:txBody>
      </p:sp>
      <p:sp>
        <p:nvSpPr>
          <p:cNvPr id="76" name="Text 73"/>
          <p:cNvSpPr/>
          <p:nvPr/>
        </p:nvSpPr>
        <p:spPr>
          <a:xfrm>
            <a:off x="51206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Разбор ситуации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минут онлайн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 Иваном лично</a:t>
            </a:r>
            <a:endParaRPr lang="en-US" sz="850" dirty="0"/>
          </a:p>
        </p:txBody>
      </p:sp>
      <p:sp>
        <p:nvSpPr>
          <p:cNvPr id="77" name="Shape 74"/>
          <p:cNvSpPr/>
          <p:nvPr/>
        </p:nvSpPr>
        <p:spPr>
          <a:xfrm>
            <a:off x="2103120" y="8001000"/>
            <a:ext cx="1618488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78" name="Text 75"/>
          <p:cNvSpPr/>
          <p:nvPr/>
        </p:nvSpPr>
        <p:spPr>
          <a:xfrm>
            <a:off x="224942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9A9A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ДИАГНОСТИКА</a:t>
            </a:r>
            <a:endParaRPr lang="en-US" sz="900" dirty="0"/>
          </a:p>
        </p:txBody>
      </p:sp>
      <p:sp>
        <p:nvSpPr>
          <p:cNvPr id="79" name="Text 76"/>
          <p:cNvSpPr/>
          <p:nvPr/>
        </p:nvSpPr>
        <p:spPr>
          <a:xfrm>
            <a:off x="224942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от 25 000 ₽</a:t>
            </a:r>
            <a:endParaRPr lang="en-US" sz="1200" dirty="0"/>
          </a:p>
        </p:txBody>
      </p:sp>
      <p:sp>
        <p:nvSpPr>
          <p:cNvPr id="80" name="Text 77"/>
          <p:cNvSpPr/>
          <p:nvPr/>
        </p:nvSpPr>
        <p:spPr>
          <a:xfrm>
            <a:off x="224942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Аудит процессов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ТЗ составляем мы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Зачтётся в проект</a:t>
            </a:r>
            <a:endParaRPr lang="en-US" sz="850" dirty="0"/>
          </a:p>
        </p:txBody>
      </p:sp>
      <p:sp>
        <p:nvSpPr>
          <p:cNvPr id="81" name="Shape 78"/>
          <p:cNvSpPr/>
          <p:nvPr/>
        </p:nvSpPr>
        <p:spPr>
          <a:xfrm>
            <a:off x="3840480" y="8001000"/>
            <a:ext cx="1618488" cy="16002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82" name="Text 79"/>
          <p:cNvSpPr/>
          <p:nvPr/>
        </p:nvSpPr>
        <p:spPr>
          <a:xfrm>
            <a:off x="398678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9A9A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ПОДДЕРЖКА</a:t>
            </a:r>
            <a:endParaRPr lang="en-US" sz="900" dirty="0"/>
          </a:p>
        </p:txBody>
      </p:sp>
      <p:sp>
        <p:nvSpPr>
          <p:cNvPr id="83" name="Text 80"/>
          <p:cNvSpPr/>
          <p:nvPr/>
        </p:nvSpPr>
        <p:spPr>
          <a:xfrm>
            <a:off x="398678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150 000 ₽/м</a:t>
            </a:r>
            <a:endParaRPr lang="en-US" sz="1200" dirty="0"/>
          </a:p>
        </p:txBody>
      </p:sp>
      <p:sp>
        <p:nvSpPr>
          <p:cNvPr id="84" name="Text 81"/>
          <p:cNvSpPr/>
          <p:nvPr/>
        </p:nvSpPr>
        <p:spPr>
          <a:xfrm>
            <a:off x="398678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+ ИИ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 доработка/мес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SLA 24 часа</a:t>
            </a:r>
            <a:endParaRPr lang="en-US" sz="850" dirty="0"/>
          </a:p>
        </p:txBody>
      </p:sp>
      <p:sp>
        <p:nvSpPr>
          <p:cNvPr id="85" name="Shape 82"/>
          <p:cNvSpPr/>
          <p:nvPr/>
        </p:nvSpPr>
        <p:spPr>
          <a:xfrm>
            <a:off x="5577840" y="8001000"/>
            <a:ext cx="1618488" cy="1600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6" name="Text 83"/>
          <p:cNvSpPr/>
          <p:nvPr/>
        </p:nvSpPr>
        <p:spPr>
          <a:xfrm>
            <a:off x="5724144" y="8165592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6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ВНЕДРЕНИЕ</a:t>
            </a:r>
            <a:endParaRPr lang="en-US" sz="900" dirty="0"/>
          </a:p>
        </p:txBody>
      </p:sp>
      <p:sp>
        <p:nvSpPr>
          <p:cNvPr id="87" name="Text 84"/>
          <p:cNvSpPr/>
          <p:nvPr/>
        </p:nvSpPr>
        <p:spPr>
          <a:xfrm>
            <a:off x="5724144" y="8439912"/>
            <a:ext cx="1362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 ТЗ</a:t>
            </a:r>
            <a:endParaRPr lang="en-US" sz="1200" dirty="0"/>
          </a:p>
        </p:txBody>
      </p:sp>
      <p:sp>
        <p:nvSpPr>
          <p:cNvPr id="88" name="Text 85"/>
          <p:cNvSpPr/>
          <p:nvPr/>
        </p:nvSpPr>
        <p:spPr>
          <a:xfrm>
            <a:off x="5724144" y="8951976"/>
            <a:ext cx="136245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Спринты 2 недели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каждый спринт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−30% к стандарту</a:t>
            </a:r>
            <a:endParaRPr lang="en-US" sz="850" dirty="0"/>
          </a:p>
        </p:txBody>
      </p:sp>
      <p:sp>
        <p:nvSpPr>
          <p:cNvPr id="89" name="Shape 86"/>
          <p:cNvSpPr/>
          <p:nvPr/>
        </p:nvSpPr>
        <p:spPr>
          <a:xfrm>
            <a:off x="0" y="9820656"/>
            <a:ext cx="7562088" cy="868680"/>
          </a:xfrm>
          <a:prstGeom prst="rect">
            <a:avLst/>
          </a:prstGeom>
          <a:solidFill>
            <a:srgbClr val="232330"/>
          </a:solidFill>
          <a:ln w="12700">
            <a:solidFill>
              <a:srgbClr val="232330"/>
            </a:solidFill>
            <a:prstDash val="solid"/>
          </a:ln>
        </p:spPr>
      </p:sp>
      <p:sp>
        <p:nvSpPr>
          <p:cNvPr id="90" name="Shape 87"/>
          <p:cNvSpPr/>
          <p:nvPr/>
        </p:nvSpPr>
        <p:spPr>
          <a:xfrm>
            <a:off x="0" y="9820656"/>
            <a:ext cx="7562088" cy="36576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91" name="Text 88"/>
          <p:cNvSpPr/>
          <p:nvPr/>
        </p:nvSpPr>
        <p:spPr>
          <a:xfrm>
            <a:off x="365760" y="9985248"/>
            <a:ext cx="6830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 30 минут — Иван лично. Обсудим задачу, варианты решения, сроки и стоимость.</a:t>
            </a:r>
            <a:endParaRPr lang="en-US" sz="1100" dirty="0"/>
          </a:p>
        </p:txBody>
      </p:sp>
      <p:sp>
        <p:nvSpPr>
          <p:cNvPr id="92" name="Text 89"/>
          <p:cNvSpPr/>
          <p:nvPr/>
        </p:nvSpPr>
        <p:spPr>
          <a:xfrm>
            <a:off x="365760" y="103510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vanteam.ru</a:t>
            </a:r>
            <a:endParaRPr lang="en-US" sz="1100" dirty="0"/>
          </a:p>
        </p:txBody>
      </p:sp>
      <p:sp>
        <p:nvSpPr>
          <p:cNvPr id="93" name="Text 90"/>
          <p:cNvSpPr/>
          <p:nvPr/>
        </p:nvSpPr>
        <p:spPr>
          <a:xfrm>
            <a:off x="2011680" y="1035100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+7 926 994-94-10</a:t>
            </a:r>
            <a:endParaRPr lang="en-US" sz="1100" dirty="0"/>
          </a:p>
        </p:txBody>
      </p:sp>
      <p:sp>
        <p:nvSpPr>
          <p:cNvPr id="94" name="Text 91"/>
          <p:cNvSpPr/>
          <p:nvPr/>
        </p:nvSpPr>
        <p:spPr>
          <a:xfrm>
            <a:off x="3749040" y="1035100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@bokhan_ivan</a:t>
            </a:r>
            <a:endParaRPr lang="en-US" sz="1100" dirty="0"/>
          </a:p>
        </p:txBody>
      </p:sp>
      <p:sp>
        <p:nvSpPr>
          <p:cNvPr id="95" name="Text 92"/>
          <p:cNvSpPr/>
          <p:nvPr/>
        </p:nvSpPr>
        <p:spPr>
          <a:xfrm>
            <a:off x="5212080" y="1035100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sales@vanteam.ru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kp\logo-mark-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36576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41248" y="3657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4453128" y="411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120" kern="0" dirty="0">
                <a:solidFill>
                  <a:srgbClr val="9A9AA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КЕЙСЫ · ЭКОНОМИКА · ШАГИ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65760" y="1097280"/>
            <a:ext cx="68305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Кейсы. Результат в цифрах.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365760" y="1554480"/>
            <a:ext cx="2179320" cy="22402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65760" y="1554480"/>
            <a:ext cx="2179320" cy="45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66928" y="1737360"/>
            <a:ext cx="1868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ENFRAME EXPO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66928" y="1975104"/>
            <a:ext cx="18684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+200%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566928" y="2432304"/>
            <a:ext cx="18684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эффективность команды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66928" y="2706624"/>
            <a:ext cx="177698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66928" y="2761488"/>
            <a:ext cx="17769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413,7 млн ₽ оборот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566928" y="3017520"/>
            <a:ext cx="17769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2 817 сделок · 35 797 звонков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ИИ-аналитика 100% звонков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SCRUM + ИИ-РОП + ИИ-менеджер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2691384" y="1554480"/>
            <a:ext cx="2179320" cy="22402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691384" y="1554480"/>
            <a:ext cx="2179320" cy="45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892552" y="1737360"/>
            <a:ext cx="1868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ЗАВОД «ФЕНИКС»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2892552" y="1975104"/>
            <a:ext cx="18684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−25%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2892552" y="2432304"/>
            <a:ext cx="18684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НЗП в производстве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2892552" y="2706624"/>
            <a:ext cx="177698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2892552" y="2761488"/>
            <a:ext cx="17769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вышел из операционки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2892552" y="3017520"/>
            <a:ext cx="17769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1С:ERP + АСУ ТП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Конструкторская документация ×2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Самоуправляемые SCRUM-команды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017008" y="1554480"/>
            <a:ext cx="2179320" cy="22402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17008" y="1554480"/>
            <a:ext cx="2179320" cy="457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218176" y="1737360"/>
            <a:ext cx="1868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PETTO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5218176" y="1975104"/>
            <a:ext cx="18684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×2</a:t>
            </a:r>
            <a:endParaRPr lang="en-US" sz="2800" dirty="0"/>
          </a:p>
        </p:txBody>
      </p:sp>
      <p:sp>
        <p:nvSpPr>
          <p:cNvPr id="26" name="Text 23"/>
          <p:cNvSpPr/>
          <p:nvPr/>
        </p:nvSpPr>
        <p:spPr>
          <a:xfrm>
            <a:off x="5218176" y="2432304"/>
            <a:ext cx="18684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скорость новых товаров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5218176" y="2706624"/>
            <a:ext cx="1776984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218176" y="2761488"/>
            <a:ext cx="177698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+30% продаж в год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5218176" y="3017520"/>
            <a:ext cx="17769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1С + ИИ-сотрудники на конвейере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Найм и обучение упростились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−90% ошибок производства</a:t>
            </a:r>
            <a:endParaRPr lang="en-US" sz="850" dirty="0"/>
          </a:p>
        </p:txBody>
      </p:sp>
      <p:sp>
        <p:nvSpPr>
          <p:cNvPr id="30" name="Shape 27"/>
          <p:cNvSpPr/>
          <p:nvPr/>
        </p:nvSpPr>
        <p:spPr>
          <a:xfrm>
            <a:off x="365760" y="3977640"/>
            <a:ext cx="6830568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65760" y="4123944"/>
            <a:ext cx="6830568" cy="1920240"/>
          </a:xfrm>
          <a:prstGeom prst="rect">
            <a:avLst/>
          </a:prstGeom>
          <a:solidFill>
            <a:srgbClr val="232330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365760" y="4123944"/>
            <a:ext cx="36576" cy="19202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566928" y="4325112"/>
            <a:ext cx="6464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20" kern="0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ВЫГОДА ОТ ВНЕДРЕНИЯ ИИ — В ДЕНЬГАХ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566928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−30%</a:t>
            </a:r>
            <a:endParaRPr lang="en-US" sz="2400" dirty="0"/>
          </a:p>
        </p:txBody>
      </p:sp>
      <p:sp>
        <p:nvSpPr>
          <p:cNvPr id="35" name="Text 32"/>
          <p:cNvSpPr/>
          <p:nvPr/>
        </p:nvSpPr>
        <p:spPr>
          <a:xfrm>
            <a:off x="566928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 смете внедрения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566928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 млн ₽ → 2,8 млн ₽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Экономия 1,2 млн ₽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2215134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×3</a:t>
            </a:r>
            <a:endParaRPr lang="en-US" sz="2400" dirty="0"/>
          </a:p>
        </p:txBody>
      </p:sp>
      <p:sp>
        <p:nvSpPr>
          <p:cNvPr id="38" name="Text 35"/>
          <p:cNvSpPr/>
          <p:nvPr/>
        </p:nvSpPr>
        <p:spPr>
          <a:xfrm>
            <a:off x="2215134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воронка тем же штатом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2215134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ИИ-менеджер закрывает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70% касаний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3863340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100%</a:t>
            </a:r>
            <a:endParaRPr lang="en-US" sz="2400" dirty="0"/>
          </a:p>
        </p:txBody>
      </p:sp>
      <p:sp>
        <p:nvSpPr>
          <p:cNvPr id="41" name="Text 38"/>
          <p:cNvSpPr/>
          <p:nvPr/>
        </p:nvSpPr>
        <p:spPr>
          <a:xfrm>
            <a:off x="3863340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звонков под анализом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3863340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Раньше слушали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1–2% выборочно</a:t>
            </a:r>
            <a:endParaRPr lang="en-US" sz="900" dirty="0"/>
          </a:p>
        </p:txBody>
      </p:sp>
      <p:sp>
        <p:nvSpPr>
          <p:cNvPr id="43" name="Text 40"/>
          <p:cNvSpPr/>
          <p:nvPr/>
        </p:nvSpPr>
        <p:spPr>
          <a:xfrm>
            <a:off x="5511546" y="4718304"/>
            <a:ext cx="152019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 дней</a:t>
            </a:r>
            <a:endParaRPr lang="en-US" sz="2400" dirty="0"/>
          </a:p>
        </p:txBody>
      </p:sp>
      <p:sp>
        <p:nvSpPr>
          <p:cNvPr id="44" name="Text 41"/>
          <p:cNvSpPr/>
          <p:nvPr/>
        </p:nvSpPr>
        <p:spPr>
          <a:xfrm>
            <a:off x="5511546" y="5175504"/>
            <a:ext cx="152019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до первого результата</a:t>
            </a:r>
            <a:endParaRPr lang="en-US" sz="1000" dirty="0"/>
          </a:p>
        </p:txBody>
      </p:sp>
      <p:sp>
        <p:nvSpPr>
          <p:cNvPr id="45" name="Text 42"/>
          <p:cNvSpPr/>
          <p:nvPr/>
        </p:nvSpPr>
        <p:spPr>
          <a:xfrm>
            <a:off x="5511546" y="5431536"/>
            <a:ext cx="15201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на 14-й день —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не «через год»</a:t>
            </a:r>
            <a:endParaRPr lang="en-US" sz="900" dirty="0"/>
          </a:p>
        </p:txBody>
      </p:sp>
      <p:sp>
        <p:nvSpPr>
          <p:cNvPr id="46" name="Shape 43"/>
          <p:cNvSpPr/>
          <p:nvPr/>
        </p:nvSpPr>
        <p:spPr>
          <a:xfrm>
            <a:off x="365760" y="6227064"/>
            <a:ext cx="6830568" cy="10973"/>
          </a:xfrm>
          <a:prstGeom prst="rect">
            <a:avLst/>
          </a:prstGeom>
          <a:solidFill>
            <a:srgbClr val="2A2A38"/>
          </a:solidFill>
          <a:ln w="12700">
            <a:solidFill>
              <a:srgbClr val="2A2A38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365760" y="6373368"/>
            <a:ext cx="6830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Почему VANTEAM и как начать</a:t>
            </a:r>
            <a:endParaRPr lang="en-US" sz="1500" dirty="0"/>
          </a:p>
        </p:txBody>
      </p:sp>
      <p:sp>
        <p:nvSpPr>
          <p:cNvPr id="48" name="Shape 45"/>
          <p:cNvSpPr/>
          <p:nvPr/>
        </p:nvSpPr>
        <p:spPr>
          <a:xfrm>
            <a:off x="365760" y="6793992"/>
            <a:ext cx="217932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548640" y="6995160"/>
            <a:ext cx="45720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548640" y="6995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1400" dirty="0"/>
          </a:p>
        </p:txBody>
      </p:sp>
      <p:sp>
        <p:nvSpPr>
          <p:cNvPr id="51" name="Text 48"/>
          <p:cNvSpPr/>
          <p:nvPr/>
        </p:nvSpPr>
        <p:spPr>
          <a:xfrm>
            <a:off x="1115568" y="6995160"/>
            <a:ext cx="131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</a:t>
            </a:r>
            <a:endParaRPr lang="en-US" sz="1300" dirty="0"/>
          </a:p>
        </p:txBody>
      </p:sp>
      <p:sp>
        <p:nvSpPr>
          <p:cNvPr id="52" name="Text 49"/>
          <p:cNvSpPr/>
          <p:nvPr/>
        </p:nvSpPr>
        <p:spPr>
          <a:xfrm>
            <a:off x="1115568" y="7324344"/>
            <a:ext cx="1310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минут с Иваном.</a:t>
            </a:r>
            <a:endParaRPr lang="en-US" sz="9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Онлайн · бесплатно.</a:t>
            </a:r>
            <a:endParaRPr lang="en-US" sz="950" dirty="0"/>
          </a:p>
        </p:txBody>
      </p:sp>
      <p:sp>
        <p:nvSpPr>
          <p:cNvPr id="53" name="Shape 50"/>
          <p:cNvSpPr/>
          <p:nvPr/>
        </p:nvSpPr>
        <p:spPr>
          <a:xfrm>
            <a:off x="2691384" y="6793992"/>
            <a:ext cx="217932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4" name="Shape 51"/>
          <p:cNvSpPr/>
          <p:nvPr/>
        </p:nvSpPr>
        <p:spPr>
          <a:xfrm>
            <a:off x="2874264" y="6995160"/>
            <a:ext cx="45720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2874264" y="6995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1400" dirty="0"/>
          </a:p>
        </p:txBody>
      </p:sp>
      <p:sp>
        <p:nvSpPr>
          <p:cNvPr id="56" name="Text 53"/>
          <p:cNvSpPr/>
          <p:nvPr/>
        </p:nvSpPr>
        <p:spPr>
          <a:xfrm>
            <a:off x="3441192" y="6995160"/>
            <a:ext cx="131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Диагностика</a:t>
            </a:r>
            <a:endParaRPr lang="en-US" sz="1300" dirty="0"/>
          </a:p>
        </p:txBody>
      </p:sp>
      <p:sp>
        <p:nvSpPr>
          <p:cNvPr id="57" name="Text 54"/>
          <p:cNvSpPr/>
          <p:nvPr/>
        </p:nvSpPr>
        <p:spPr>
          <a:xfrm>
            <a:off x="3441192" y="7324344"/>
            <a:ext cx="1310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Аудит процессов от 25 000 ₽.</a:t>
            </a:r>
            <a:endParaRPr lang="en-US" sz="9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Зачтётся в проект.</a:t>
            </a:r>
            <a:endParaRPr lang="en-US" sz="950" dirty="0"/>
          </a:p>
        </p:txBody>
      </p:sp>
      <p:sp>
        <p:nvSpPr>
          <p:cNvPr id="58" name="Shape 55"/>
          <p:cNvSpPr/>
          <p:nvPr/>
        </p:nvSpPr>
        <p:spPr>
          <a:xfrm>
            <a:off x="5017008" y="6793992"/>
            <a:ext cx="217932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9" name="Shape 56"/>
          <p:cNvSpPr/>
          <p:nvPr/>
        </p:nvSpPr>
        <p:spPr>
          <a:xfrm>
            <a:off x="5199888" y="6995160"/>
            <a:ext cx="45720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0" name="Text 57"/>
          <p:cNvSpPr/>
          <p:nvPr/>
        </p:nvSpPr>
        <p:spPr>
          <a:xfrm>
            <a:off x="5199888" y="6995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1400" dirty="0"/>
          </a:p>
        </p:txBody>
      </p:sp>
      <p:sp>
        <p:nvSpPr>
          <p:cNvPr id="61" name="Text 58"/>
          <p:cNvSpPr/>
          <p:nvPr/>
        </p:nvSpPr>
        <p:spPr>
          <a:xfrm>
            <a:off x="5766816" y="6995160"/>
            <a:ext cx="131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Спринт</a:t>
            </a:r>
            <a:endParaRPr lang="en-US" sz="1300" dirty="0"/>
          </a:p>
        </p:txBody>
      </p:sp>
      <p:sp>
        <p:nvSpPr>
          <p:cNvPr id="62" name="Text 59"/>
          <p:cNvSpPr/>
          <p:nvPr/>
        </p:nvSpPr>
        <p:spPr>
          <a:xfrm>
            <a:off x="5766816" y="7324344"/>
            <a:ext cx="1310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 каждые 2 недели.</a:t>
            </a:r>
            <a:endParaRPr lang="en-US" sz="9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5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Первый результат на 14-й день.</a:t>
            </a:r>
            <a:endParaRPr lang="en-US" sz="950" dirty="0"/>
          </a:p>
        </p:txBody>
      </p:sp>
      <p:sp>
        <p:nvSpPr>
          <p:cNvPr id="63" name="Shape 60"/>
          <p:cNvSpPr/>
          <p:nvPr/>
        </p:nvSpPr>
        <p:spPr>
          <a:xfrm>
            <a:off x="0" y="9820656"/>
            <a:ext cx="7562088" cy="868680"/>
          </a:xfrm>
          <a:prstGeom prst="rect">
            <a:avLst/>
          </a:prstGeom>
          <a:solidFill>
            <a:srgbClr val="1C1C24"/>
          </a:solidFill>
          <a:ln w="12700">
            <a:solidFill>
              <a:srgbClr val="1C1C24"/>
            </a:solidFill>
            <a:prstDash val="solid"/>
          </a:ln>
        </p:spPr>
      </p:sp>
      <p:sp>
        <p:nvSpPr>
          <p:cNvPr id="64" name="Shape 61"/>
          <p:cNvSpPr/>
          <p:nvPr/>
        </p:nvSpPr>
        <p:spPr>
          <a:xfrm>
            <a:off x="0" y="9820656"/>
            <a:ext cx="7562088" cy="36576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5" name="Text 62"/>
          <p:cNvSpPr/>
          <p:nvPr/>
        </p:nvSpPr>
        <p:spPr>
          <a:xfrm>
            <a:off x="365760" y="9985248"/>
            <a:ext cx="6830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Бриф 30 минут — Иван лично. Обсудим задачу, варианты решения, сроки и стоимость.</a:t>
            </a:r>
            <a:endParaRPr lang="en-US" sz="1100" dirty="0"/>
          </a:p>
        </p:txBody>
      </p:sp>
      <p:sp>
        <p:nvSpPr>
          <p:cNvPr id="66" name="Text 63"/>
          <p:cNvSpPr/>
          <p:nvPr/>
        </p:nvSpPr>
        <p:spPr>
          <a:xfrm>
            <a:off x="365760" y="1035100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9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vanteam.ru</a:t>
            </a:r>
            <a:endParaRPr lang="en-US" sz="1100" dirty="0"/>
          </a:p>
        </p:txBody>
      </p:sp>
      <p:sp>
        <p:nvSpPr>
          <p:cNvPr id="67" name="Text 64"/>
          <p:cNvSpPr/>
          <p:nvPr/>
        </p:nvSpPr>
        <p:spPr>
          <a:xfrm>
            <a:off x="2011680" y="10351008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+7 926 994-94-10</a:t>
            </a:r>
            <a:endParaRPr lang="en-US" sz="1100" dirty="0"/>
          </a:p>
        </p:txBody>
      </p:sp>
      <p:sp>
        <p:nvSpPr>
          <p:cNvPr id="68" name="Text 65"/>
          <p:cNvSpPr/>
          <p:nvPr/>
        </p:nvSpPr>
        <p:spPr>
          <a:xfrm>
            <a:off x="3749040" y="1035100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@bokhan_ivan</a:t>
            </a:r>
            <a:endParaRPr lang="en-US" sz="1100" dirty="0"/>
          </a:p>
        </p:txBody>
      </p:sp>
      <p:sp>
        <p:nvSpPr>
          <p:cNvPr id="69" name="Text 66"/>
          <p:cNvSpPr/>
          <p:nvPr/>
        </p:nvSpPr>
        <p:spPr>
          <a:xfrm>
            <a:off x="5212080" y="10351008"/>
            <a:ext cx="1737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sales@vanteam.ru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Коммерческое предложение</dc:title>
  <dc:subject>PptxGenJS Presentation</dc:subject>
  <dc:creator>VANTEAM</dc:creator>
  <cp:lastModifiedBy>VANTEAM</cp:lastModifiedBy>
  <cp:revision>1</cp:revision>
  <dcterms:created xsi:type="dcterms:W3CDTF">2026-05-15T09:32:49Z</dcterms:created>
  <dcterms:modified xsi:type="dcterms:W3CDTF">2026-05-15T09:32:49Z</dcterms:modified>
</cp:coreProperties>
</file>