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6858000" cy="12191695"/>
  <p:notesSz cx="12191695" cy="685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Projects\VANSOFT_marketing\presentations\v2_2026-05-11\_screenshots\logo-m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5720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24128" y="45720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</a:t>
            </a:r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600" dirty="0"/>
          </a:p>
        </p:txBody>
      </p:sp>
      <p:sp>
        <p:nvSpPr>
          <p:cNvPr id="4" name="Shape 1"/>
          <p:cNvSpPr/>
          <p:nvPr/>
        </p:nvSpPr>
        <p:spPr>
          <a:xfrm>
            <a:off x="4389120" y="502920"/>
            <a:ext cx="2011680" cy="365760"/>
          </a:xfrm>
          <a:prstGeom prst="roundRect">
            <a:avLst>
              <a:gd name="adj" fmla="val 30000"/>
            </a:avLst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4389120" y="50292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2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 часов в смете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457200" y="4114800"/>
            <a:ext cx="5943600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Делайте
бизнес.
</a:t>
            </a:r>
            <a:pPr indent="0" marL="0">
              <a:spcAft>
                <a:spcPts val="400"/>
              </a:spcAft>
              <a:buNone/>
            </a:pPr>
            <a:r>
              <a:rPr lang="en-US" sz="48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работайте
</a:t>
            </a:r>
            <a:pPr indent="0" marL="0">
              <a:spcAft>
                <a:spcPts val="400"/>
              </a:spcAft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нём.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457200" y="9601200"/>
            <a:ext cx="5943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Внедряем 1С с ИИ-сотрудниками по Agile:SCRUM.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Контракт на 30% дешевле — с первого счёта.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457200" y="11368735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12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Иван Бохан · Топ-400 «Гендиректор» · Дилер 1С Турция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" y="11871655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vanteam.ru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5394960" y="11871655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09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УЗНАЁТЕ СВОЮ СИТУАЦИЮ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5943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Внедрили 1С —
</a:t>
            </a:r>
            <a:pPr indent="0" marL="0">
              <a:spcAft>
                <a:spcPts val="400"/>
              </a:spcAft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всё равно рутина.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3108960"/>
            <a:ext cx="5943600" cy="15087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3291840"/>
            <a:ext cx="5577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есть, не работает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40080" y="3822192"/>
            <a:ext cx="5577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Команда ведёт учёт в Excel.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4800600"/>
            <a:ext cx="5943600" cy="15087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4983480"/>
            <a:ext cx="5577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AI-пилоты провалены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" y="5513832"/>
            <a:ext cx="5577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88% не доходят до прода.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6492240"/>
            <a:ext cx="5943600" cy="15087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6675120"/>
            <a:ext cx="5577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Часы раздуты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40080" y="7205472"/>
            <a:ext cx="5577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Стандарт = 1000+ ч в смете.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8183880"/>
            <a:ext cx="5943600" cy="15087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8366760"/>
            <a:ext cx="5577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Цены прячут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" y="8897112"/>
            <a:ext cx="5577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из 13 интеграторов.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11871655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vanteam.ru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394960" y="11871655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09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ПОЧЕМУ КОНТРАКТ У НАС ДЕШЕВЛЕ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5943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3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 часов
</a:t>
            </a:r>
            <a:pPr indent="0" marL="0">
              <a:spcAft>
                <a:spcPts val="400"/>
              </a:spcAft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смете.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2834640"/>
            <a:ext cx="5943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Наши senior-разработчики работают с ИИ-помощниками: рутинный код, документация, тесты — генерируются ИИ. Часов в проекте структурно меньше.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4389120"/>
            <a:ext cx="5943600" cy="29260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45262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СТАНДАРТНЫЙ ИНТЕГРАТОР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4846320"/>
            <a:ext cx="5486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1 000 ч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685800" y="59893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 ставка = базовая смета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85800" y="6446520"/>
            <a:ext cx="5486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Разработчики пишут рутинные обработки и документацию вручную.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7680960"/>
            <a:ext cx="5943600" cy="2926080"/>
          </a:xfrm>
          <a:prstGeom prst="rect">
            <a:avLst/>
          </a:prstGeom>
          <a:solidFill>
            <a:srgbClr val="1C1C24"/>
          </a:solidFill>
          <a:ln w="19050">
            <a:solidFill>
              <a:srgbClr val="E6394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7516368"/>
            <a:ext cx="1371600" cy="274320"/>
          </a:xfrm>
          <a:prstGeom prst="roundRect">
            <a:avLst>
              <a:gd name="adj" fmla="val 40000"/>
            </a:avLst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751636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2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786384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ТОТ ЖЕ SCOPE, МЕНЬШЕ ЧАСОВ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85800" y="8183880"/>
            <a:ext cx="5486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700 ч</a:t>
            </a:r>
            <a:endParaRPr lang="en-US" sz="5200" dirty="0"/>
          </a:p>
        </p:txBody>
      </p:sp>
      <p:sp>
        <p:nvSpPr>
          <p:cNvPr id="15" name="Text 13"/>
          <p:cNvSpPr/>
          <p:nvPr/>
        </p:nvSpPr>
        <p:spPr>
          <a:xfrm>
            <a:off x="685800" y="93268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 та же ставка = </a:t>
            </a:r>
            <a:pPr indent="0" marL="0">
              <a:buNone/>
            </a:pPr>
            <a:r>
              <a:rPr lang="en-US" sz="13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 от сметы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85800" y="9784080"/>
            <a:ext cx="5486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ИИ-помощники готовят рутину. Senior решает сложное.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57200" y="11871655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vanteam.ru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394960" y="11871655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09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ВХОДИТ В КОНТРАКТ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5943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Четыре направления.
</a:t>
            </a:r>
            <a:pPr indent="0" marL="0">
              <a:spcAft>
                <a:spcPts val="400"/>
              </a:spcAft>
              <a:buNone/>
            </a:pPr>
            <a:r>
              <a:rPr lang="en-US" sz="15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Один контракт. Одна гарантия.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3017520"/>
            <a:ext cx="2880360" cy="36576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3017520"/>
            <a:ext cx="288036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32918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85800" y="365760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Внедрение 1С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685800" y="475488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 / УНФ / КА с нуля по SCRUM.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520440" y="3017520"/>
            <a:ext cx="2880360" cy="36576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520440" y="3017520"/>
            <a:ext cx="288036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49040" y="32918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749040" y="365760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Доработка 1С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3749040" y="475488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Отчёты, обработки, интеграции.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6858000"/>
            <a:ext cx="2880360" cy="36576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6858000"/>
            <a:ext cx="288036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" y="713232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85800" y="749808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До-внедрение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685800" y="859536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Перезапуск проваленных проектов.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520440" y="6858000"/>
            <a:ext cx="2880360" cy="36576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520440" y="6858000"/>
            <a:ext cx="288036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749040" y="713232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749040" y="749808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ИИ-сотрудники</a:t>
            </a:r>
            <a:endParaRPr lang="en-US" sz="1900" dirty="0"/>
          </a:p>
        </p:txBody>
      </p:sp>
      <p:sp>
        <p:nvSpPr>
          <p:cNvPr id="23" name="Text 21"/>
          <p:cNvSpPr/>
          <p:nvPr/>
        </p:nvSpPr>
        <p:spPr>
          <a:xfrm>
            <a:off x="3749040" y="859536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ИИ-РОП, аналитик звонков, маркетолог, репутация.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57200" y="1097280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Сквозные: ИИ-помощники у разработчиков · CRM + 1С · SCRUM 14 дней.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57200" y="11871655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vanteam.ru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5394960" y="11871655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09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МЫ РАБОТАЕМ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5943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Четыре спринта
</a:t>
            </a:r>
            <a:pPr indent="0" marL="0">
              <a:spcAft>
                <a:spcPts val="400"/>
              </a:spcAft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 другой компании.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3017520"/>
            <a:ext cx="2880360" cy="36576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3017520"/>
            <a:ext cx="288036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329184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 0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85800" y="370332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Диагностика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685800" y="480060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дней. Аудит, интервью.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520440" y="3017520"/>
            <a:ext cx="2880360" cy="36576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520440" y="3017520"/>
            <a:ext cx="288036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49040" y="329184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 1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749040" y="370332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Первая ценность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3749040" y="480060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MVP в проде на 14-й день.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6858000"/>
            <a:ext cx="2880360" cy="36576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6858000"/>
            <a:ext cx="288036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" y="713232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СПРИНТЫ 2–N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85800" y="754380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Масштабирование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685800" y="864108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каждые 2 недели.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520440" y="6858000"/>
            <a:ext cx="2880360" cy="36576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520440" y="6858000"/>
            <a:ext cx="288036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749040" y="713232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ПЕРЕДАЧА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749040" y="754380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Гарантия 1 год</a:t>
            </a:r>
            <a:endParaRPr lang="en-US" sz="1900" dirty="0"/>
          </a:p>
        </p:txBody>
      </p:sp>
      <p:sp>
        <p:nvSpPr>
          <p:cNvPr id="23" name="Text 21"/>
          <p:cNvSpPr/>
          <p:nvPr/>
        </p:nvSpPr>
        <p:spPr>
          <a:xfrm>
            <a:off x="3749040" y="864108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Обучение, сопровождение.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" y="1097280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ТЗ пишем мы. Это снимает 64% риск провала AI-пилотов (McKinsey 2026).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57200" y="11871655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vanteam.ru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5394960" y="11871655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09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ПРОЗРАЧНЫЕ ЦЕНЫ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5943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Показываем цены.
</a:t>
            </a:r>
            <a:pPr indent="0" marL="0">
              <a:spcAft>
                <a:spcPts val="400"/>
              </a:spcAft>
              <a:buNone/>
            </a:pPr>
            <a:r>
              <a:rPr lang="en-US" sz="16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из 13 конкурентов — нет.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3017520"/>
            <a:ext cx="2880360" cy="3566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333756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БРИФ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85800" y="3730752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₽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85800" y="4709160"/>
            <a:ext cx="242316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4846320"/>
            <a:ext cx="2423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минут с Иваном лично.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520440" y="3017520"/>
            <a:ext cx="2880360" cy="3566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749040" y="333756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ДИАГНОСТИКА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749040" y="3730752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25 000 ₽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3749040" y="4709160"/>
            <a:ext cx="242316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749040" y="4846320"/>
            <a:ext cx="2423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дней. Возвратная.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6766560"/>
            <a:ext cx="2880360" cy="3566160"/>
          </a:xfrm>
          <a:prstGeom prst="rect">
            <a:avLst/>
          </a:prstGeom>
          <a:solidFill>
            <a:srgbClr val="1C1C24"/>
          </a:solidFill>
          <a:ln w="19050">
            <a:solidFill>
              <a:srgbClr val="E6394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85800" y="6638544"/>
            <a:ext cx="1188720" cy="256032"/>
          </a:xfrm>
          <a:prstGeom prst="roundRect">
            <a:avLst>
              <a:gd name="adj" fmla="val 42857"/>
            </a:avLst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" y="6638544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2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Старт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" y="708660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СОПРОВОЖДЕНИЕ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85800" y="7479792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150 000 ₽</a:t>
            </a:r>
            <a:pPr indent="0" marL="0">
              <a:buNone/>
            </a:pPr>
            <a:r>
              <a:rPr lang="en-US" sz="11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/мес</a:t>
            </a:r>
            <a:endParaRPr lang="en-US" sz="2600" dirty="0"/>
          </a:p>
        </p:txBody>
      </p:sp>
      <p:sp>
        <p:nvSpPr>
          <p:cNvPr id="19" name="Shape 17"/>
          <p:cNvSpPr/>
          <p:nvPr/>
        </p:nvSpPr>
        <p:spPr>
          <a:xfrm>
            <a:off x="685800" y="8458200"/>
            <a:ext cx="242316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85800" y="8595360"/>
            <a:ext cx="2423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гарантия 1 год.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520440" y="6766560"/>
            <a:ext cx="2880360" cy="3566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749040" y="708660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ВНЕДРЕНИЕ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749040" y="7479792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ТЗ</a:t>
            </a:r>
            <a:endParaRPr lang="en-US" sz="2600" dirty="0"/>
          </a:p>
        </p:txBody>
      </p:sp>
      <p:sp>
        <p:nvSpPr>
          <p:cNvPr id="24" name="Shape 22"/>
          <p:cNvSpPr/>
          <p:nvPr/>
        </p:nvSpPr>
        <p:spPr>
          <a:xfrm>
            <a:off x="3749040" y="8458200"/>
            <a:ext cx="242316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749040" y="8595360"/>
            <a:ext cx="2423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 часов в смете.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57200" y="11871655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vanteam.ru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5394960" y="11871655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09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РЕАЛЬНЫЕ КЛИЕНТЫ. РЕАЛЬНЫЕ ЦИФРЫ.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5943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 внедрений командой
</a:t>
            </a:r>
            <a:pPr indent="0" marL="0">
              <a:spcAft>
                <a:spcPts val="400"/>
              </a:spcAft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1С:ERP в производстве.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3108960"/>
            <a:ext cx="2926080" cy="23774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3108960"/>
            <a:ext cx="292608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338328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ENFRAME EXPO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397764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×3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640080" y="480060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оборот / ФОТ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474720" y="3108960"/>
            <a:ext cx="2926080" cy="23774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474720" y="3108960"/>
            <a:ext cx="292608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0" y="338328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Завод Феникс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657600" y="397764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3657600" y="480060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НЗП + выход собственника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5623560"/>
            <a:ext cx="2926080" cy="23774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5623560"/>
            <a:ext cx="292608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589788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PETTO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649224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+30%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640080" y="731520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производство, −90% ошибок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474720" y="5623560"/>
            <a:ext cx="2926080" cy="23774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474720" y="5623560"/>
            <a:ext cx="292608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0" y="589788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Верфь Турция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657600" y="649224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RU↔TR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3657600" y="731520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на англ. + ИИ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8138160"/>
            <a:ext cx="2926080" cy="23774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57200" y="8138160"/>
            <a:ext cx="292608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" y="841248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Оптовый импортёр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40080" y="900684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</a:t>
            </a:r>
            <a:endParaRPr lang="en-US" sz="3200" dirty="0"/>
          </a:p>
        </p:txBody>
      </p:sp>
      <p:sp>
        <p:nvSpPr>
          <p:cNvPr id="28" name="Text 26"/>
          <p:cNvSpPr/>
          <p:nvPr/>
        </p:nvSpPr>
        <p:spPr>
          <a:xfrm>
            <a:off x="640080" y="982980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ВЭД · авто-курсы валют, прайсы на сайт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474720" y="8138160"/>
            <a:ext cx="2926080" cy="23774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474720" y="8138160"/>
            <a:ext cx="292608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0" y="841248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Производственная компания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657600" y="900684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</a:t>
            </a:r>
            <a:endParaRPr lang="en-US" sz="3200" dirty="0"/>
          </a:p>
        </p:txBody>
      </p:sp>
      <p:sp>
        <p:nvSpPr>
          <p:cNvPr id="33" name="Text 31"/>
          <p:cNvSpPr/>
          <p:nvPr/>
        </p:nvSpPr>
        <p:spPr>
          <a:xfrm>
            <a:off x="3657600" y="982980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заказов покупателей с учётом НЗП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57200" y="1133856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 NDA — детали и метрики раскрываем на брифе.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57200" y="11871655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vanteam.ru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5394960" y="11871655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09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НАШ СОБСТВЕННЫЙ СТЕК. LIVE У КЛИЕНТОВ.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5943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SaaS-продукта VANTEAM.
</a:t>
            </a:r>
            <a:pPr indent="0" marL="0">
              <a:spcAft>
                <a:spcPts val="400"/>
              </a:spcAft>
              <a:buNone/>
            </a:pPr>
            <a:r>
              <a:rPr lang="en-US" sz="14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Входят в контракт. Можно купить отдельно.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3108960"/>
            <a:ext cx="2926080" cy="3566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3108960"/>
            <a:ext cx="292608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606040" y="3337560"/>
            <a:ext cx="640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2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58368" y="338328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658368" y="379476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VANCRM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58368" y="457200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 с ИИ-РОПом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ИИ-аналитикой 100% звонков.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474720" y="3108960"/>
            <a:ext cx="2926080" cy="3566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474720" y="3108960"/>
            <a:ext cx="292608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623560" y="3337560"/>
            <a:ext cx="640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2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675888" y="338328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САЙТ-ОФФЕРЫ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3675888" y="379476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VANOFFER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3675888" y="457200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Онлайн-офферы и презентации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 аналитикой просмотров.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6812280"/>
            <a:ext cx="2926080" cy="3566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6812280"/>
            <a:ext cx="292608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606040" y="7040880"/>
            <a:ext cx="640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2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58368" y="708660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ПЛАН-КАНБАН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658368" y="749808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VANBAN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658368" y="82753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Trello-аналог внутри 1С.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Задачи + документы.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474720" y="6812280"/>
            <a:ext cx="2926080" cy="3566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474720" y="6812280"/>
            <a:ext cx="292608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623560" y="7040880"/>
            <a:ext cx="640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2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675888" y="708660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АГЕНТ-ПОДБОР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3675888" y="749808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3675888" y="82753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Платёжный сервис для ВЭД.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Подбор финагента за 1 мин.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pay.exportu.ru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57200" y="1069848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Мы не только внедряем — мы пишем своё ПО. Знаем 1С, ИИ и веб изнутри.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457200" y="11871655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vanteam.ru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5394960" y="11871655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09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ДЕЙСТВИЕ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2011680"/>
            <a:ext cx="59436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Бесплатный
бриф.
</a:t>
            </a:r>
            <a:pPr indent="0" marL="0">
              <a:spcAft>
                <a:spcPts val="400"/>
              </a:spcAft>
              <a:buNone/>
            </a:pPr>
            <a:r>
              <a:rPr lang="en-US" sz="3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Иван Бохан</a:t>
            </a:r>
            <a:endParaRPr lang="en-US" sz="44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3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отвечает лично.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6766560"/>
            <a:ext cx="5943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минут. Без обязательств.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После брифа — диагностика, дорожная карта и смета.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8138160"/>
            <a:ext cx="2926080" cy="10058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832104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ТЕЛЕФОН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40080" y="85953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+7 (926) 994-94-10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474720" y="8138160"/>
            <a:ext cx="2926080" cy="10058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0" y="832104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САЙТ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657600" y="85953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vanteam.ru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9281160"/>
            <a:ext cx="2926080" cy="10058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946404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TELEGRAM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40080" y="97383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@bokhan_ivan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474720" y="9281160"/>
            <a:ext cx="2926080" cy="100584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0" y="946404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657600" y="97383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info@bokhanivan.ru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1092708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spc="12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Внедряем 1С с ИИ по SCRUM · Дилер 1С International Турция · Топ-400 «Гендиректор»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57200" y="11871655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vanteam.ru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5394960" y="11871655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09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VANTEAM — Модель 2 v6 (вертикальная 9:16, mobile)</dc:title>
  <dc:subject>PptxGenJS Presentation</dc:subject>
  <dc:creator>VANTEAM</dc:creator>
  <cp:lastModifiedBy>VANTEAM</cp:lastModifiedBy>
  <cp:revision>1</cp:revision>
  <dcterms:created xsi:type="dcterms:W3CDTF">2026-05-15T10:51:27Z</dcterms:created>
  <dcterms:modified xsi:type="dcterms:W3CDTF">2026-05-15T10:51:27Z</dcterms:modified>
</cp:coreProperties>
</file>