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Projects\VANSOFT_marketing\presentations\v2_2026-05-11\_screenshots\logo-m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457200"/>
            <a:ext cx="502920" cy="50292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188720" y="457200"/>
            <a:ext cx="1554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</a:t>
            </a:r>
            <a:pPr indent="0" marL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1700" dirty="0"/>
          </a:p>
        </p:txBody>
      </p:sp>
      <p:sp>
        <p:nvSpPr>
          <p:cNvPr id="4" name="Shape 1"/>
          <p:cNvSpPr/>
          <p:nvPr/>
        </p:nvSpPr>
        <p:spPr>
          <a:xfrm>
            <a:off x="9357055" y="502920"/>
            <a:ext cx="2286000" cy="411480"/>
          </a:xfrm>
          <a:prstGeom prst="roundRect">
            <a:avLst>
              <a:gd name="adj" fmla="val 33333"/>
            </a:avLst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9357055" y="50292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−30% часов в смете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548640" y="2103120"/>
            <a:ext cx="109728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5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Делайте бизнес.
</a:t>
            </a:r>
            <a:pPr algn="l" indent="0" marL="0">
              <a:spcAft>
                <a:spcPts val="400"/>
              </a:spcAft>
              <a:buNone/>
            </a:pPr>
            <a:r>
              <a:rPr lang="en-US" sz="56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 работайте</a:t>
            </a:r>
            <a:pPr algn="l" indent="0" marL="0">
              <a:spcAft>
                <a:spcPts val="400"/>
              </a:spcAft>
              <a:buNone/>
            </a:pPr>
            <a:r>
              <a:rPr lang="en-US" sz="5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в нём.</a:t>
            </a:r>
            <a:endParaRPr lang="en-US" sz="5600" dirty="0"/>
          </a:p>
        </p:txBody>
      </p:sp>
      <p:sp>
        <p:nvSpPr>
          <p:cNvPr id="7" name="Text 4"/>
          <p:cNvSpPr/>
          <p:nvPr/>
        </p:nvSpPr>
        <p:spPr>
          <a:xfrm>
            <a:off x="548640" y="493776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Внедряем 1С с ИИ-сотрудниками по Agile:SCRUM. Контракт на 30% дешевле — с первого счёта.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548640" y="585216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12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Иван Бохан · 15 лет в управлении и цифровизации · Топ-400 «Гендиректор» · Дилер 1С International Турция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548640" y="65379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Внедряем 1С с ИИ по SCRUM · vanteam.ru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10180015" y="653796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/ 09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УЗНАЁТЕ СВОЮ СИТУАЦИЮ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Внедрили 1С. И всё равно — рутина.
</a:t>
            </a:r>
            <a:pPr algn="l" indent="0" marL="0">
              <a:spcAft>
                <a:spcPts val="400"/>
              </a:spcAft>
              <a:buNone/>
            </a:pPr>
            <a:r>
              <a:rPr lang="en-US" sz="20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Команда саботирует. Проекты буксуют. Бюджеты летят.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2743200"/>
            <a:ext cx="5486400" cy="146304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2907792"/>
            <a:ext cx="4937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 стоит, но не работает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822960" y="3383280"/>
            <a:ext cx="4937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Команда обходит — ведёт учёт в Excel, отчёты вручную.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309360" y="2743200"/>
            <a:ext cx="5486400" cy="146304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83680" y="2907792"/>
            <a:ext cx="4937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ИИ-пилоты не доходят до прода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6583680" y="3383280"/>
            <a:ext cx="4937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McKinsey 2026: 88% AI-проектов не запускаются.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4434840"/>
            <a:ext cx="5486400" cy="146304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22960" y="4599432"/>
            <a:ext cx="4937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Часы разработки раздувают смету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822960" y="5074920"/>
            <a:ext cx="4937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Стандартный интегратор тарифицирует 1000+ часов.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309360" y="4434840"/>
            <a:ext cx="5486400" cy="146304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0" y="4599432"/>
            <a:ext cx="4937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Цены непрозрачны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6583680" y="5074920"/>
            <a:ext cx="4937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из 13 крупных интеграторов прячут стоимость.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48640" y="65379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Внедряем 1С с ИИ по SCRUM · vanteam.ru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10180015" y="653796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09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ПОЧЕМУ КОНТРАКТ У НАС ДЕШЕВЛЕ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36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−30% часов в смете. </a:t>
            </a:r>
            <a:pPr algn="l" indent="0" marL="0">
              <a:spcAft>
                <a:spcPts val="400"/>
              </a:spcAft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 первого счёта.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219456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1С-интегратор тарифицирует по часам. Наши senior-разработчики работают в паре с ИИ-помощниками: рутинный код, документация, тесты — генерируются ИИ, разработчик правит и согласует. Часов в проекте структурно меньше.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3383280"/>
            <a:ext cx="5486400" cy="2743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352044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Стандартный интегратор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77240" y="3886200"/>
            <a:ext cx="5029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1 000 ч</a:t>
            </a:r>
            <a:endParaRPr lang="en-US" sz="5000" dirty="0"/>
          </a:p>
        </p:txBody>
      </p:sp>
      <p:sp>
        <p:nvSpPr>
          <p:cNvPr id="8" name="Text 6"/>
          <p:cNvSpPr/>
          <p:nvPr/>
        </p:nvSpPr>
        <p:spPr>
          <a:xfrm>
            <a:off x="777240" y="466344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 ставка = базовая смета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77240" y="5120640"/>
            <a:ext cx="5029200" cy="0"/>
          </a:xfrm>
          <a:prstGeom prst="line">
            <a:avLst/>
          </a:prstGeom>
          <a:noFill/>
          <a:ln w="9525">
            <a:solidFill>
              <a:srgbClr val="2A2A3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77240" y="5257800"/>
            <a:ext cx="5029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Разработчики пишут рутинные обработки, документацию, тесты, расшифровки — всё вручную.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263640" y="3383280"/>
            <a:ext cx="5486400" cy="2743200"/>
          </a:xfrm>
          <a:prstGeom prst="rect">
            <a:avLst/>
          </a:prstGeom>
          <a:solidFill>
            <a:srgbClr val="1C1C24"/>
          </a:solidFill>
          <a:ln w="19050">
            <a:solidFill>
              <a:srgbClr val="E63946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263640" y="3200400"/>
            <a:ext cx="1371600" cy="292608"/>
          </a:xfrm>
          <a:prstGeom prst="roundRect">
            <a:avLst>
              <a:gd name="adj" fmla="val 46875"/>
            </a:avLst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263640" y="3200400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492240" y="352044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Тот же scope, меньше часов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492240" y="3886200"/>
            <a:ext cx="5029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700 ч</a:t>
            </a:r>
            <a:endParaRPr lang="en-US" sz="5000" dirty="0"/>
          </a:p>
        </p:txBody>
      </p:sp>
      <p:sp>
        <p:nvSpPr>
          <p:cNvPr id="16" name="Text 14"/>
          <p:cNvSpPr/>
          <p:nvPr/>
        </p:nvSpPr>
        <p:spPr>
          <a:xfrm>
            <a:off x="6492240" y="466344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 та же ставка = </a:t>
            </a:r>
            <a:pPr indent="0" marL="0">
              <a:buNone/>
            </a:pPr>
            <a:r>
              <a:rPr lang="en-US" sz="13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−30% от сметы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492240" y="5120640"/>
            <a:ext cx="5029200" cy="0"/>
          </a:xfrm>
          <a:prstGeom prst="line">
            <a:avLst/>
          </a:prstGeom>
          <a:noFill/>
          <a:ln w="9525">
            <a:solidFill>
              <a:srgbClr val="2A2A3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92240" y="5257800"/>
            <a:ext cx="5029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ИИ-помощники готовят рутинный код, документацию, тесты. Senior-разработчик принимает решения и закрывает сложные задачи.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48640" y="65379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Внедряем 1С с ИИ по SCRUM · vanteam.ru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10180015" y="653796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09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ЧТО ВХОДИТ В КОНТРАКТ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Четыре направления.
</a:t>
            </a:r>
            <a:pPr algn="l" indent="0" marL="0">
              <a:spcAft>
                <a:spcPts val="400"/>
              </a:spcAft>
              <a:buNone/>
            </a:pPr>
            <a:r>
              <a:rPr lang="en-US" sz="16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Один контракт. Один проектный офис. Одна гарантия.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2743200"/>
            <a:ext cx="2697480" cy="2743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2743200"/>
            <a:ext cx="2697480" cy="0"/>
          </a:xfrm>
          <a:prstGeom prst="line">
            <a:avLst/>
          </a:prstGeom>
          <a:noFill/>
          <a:ln w="31750">
            <a:solidFill>
              <a:srgbClr val="E639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2971800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· ОСНОВА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777240" y="3291840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Внедрение 1С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777240" y="402336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1С:ERP / УНФ / КА с нуля. Аудит → архитектура → SCRUM → запуск.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383280" y="2743200"/>
            <a:ext cx="2697480" cy="2743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383280" y="2743200"/>
            <a:ext cx="2697480" cy="0"/>
          </a:xfrm>
          <a:prstGeom prst="line">
            <a:avLst/>
          </a:prstGeom>
          <a:noFill/>
          <a:ln w="31750">
            <a:solidFill>
              <a:srgbClr val="E6394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11880" y="2971800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· ОСНОВА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611880" y="3291840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Доработка 1С</a:t>
            </a:r>
            <a:endParaRPr lang="en-US" sz="1900" dirty="0"/>
          </a:p>
        </p:txBody>
      </p:sp>
      <p:sp>
        <p:nvSpPr>
          <p:cNvPr id="13" name="Text 11"/>
          <p:cNvSpPr/>
          <p:nvPr/>
        </p:nvSpPr>
        <p:spPr>
          <a:xfrm>
            <a:off x="3611880" y="402336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Когда 1С стоит, но не закрывает задачи: отчёты, обработки, интеграции.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17920" y="2743200"/>
            <a:ext cx="2697480" cy="2743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217920" y="2743200"/>
            <a:ext cx="2697480" cy="0"/>
          </a:xfrm>
          <a:prstGeom prst="line">
            <a:avLst/>
          </a:prstGeom>
          <a:noFill/>
          <a:ln w="31750">
            <a:solidFill>
              <a:srgbClr val="E6394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46520" y="2971800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· ОСНОВА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446520" y="3291840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До-внедрение</a:t>
            </a:r>
            <a:endParaRPr lang="en-US" sz="1900" dirty="0"/>
          </a:p>
        </p:txBody>
      </p:sp>
      <p:sp>
        <p:nvSpPr>
          <p:cNvPr id="18" name="Text 16"/>
          <p:cNvSpPr/>
          <p:nvPr/>
        </p:nvSpPr>
        <p:spPr>
          <a:xfrm>
            <a:off x="6446520" y="402336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Когда команда саботирует. Перезапуск проекта без нового контракта.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9052560" y="2743200"/>
            <a:ext cx="2697480" cy="2743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9052560" y="2743200"/>
            <a:ext cx="2697480" cy="0"/>
          </a:xfrm>
          <a:prstGeom prst="line">
            <a:avLst/>
          </a:prstGeom>
          <a:noFill/>
          <a:ln w="31750">
            <a:solidFill>
              <a:srgbClr val="10B98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281160" y="2971800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· ОСНОВА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9281160" y="3291840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ИИ-сотрудники</a:t>
            </a:r>
            <a:endParaRPr lang="en-US" sz="1900" dirty="0"/>
          </a:p>
        </p:txBody>
      </p:sp>
      <p:sp>
        <p:nvSpPr>
          <p:cNvPr id="23" name="Text 21"/>
          <p:cNvSpPr/>
          <p:nvPr/>
        </p:nvSpPr>
        <p:spPr>
          <a:xfrm>
            <a:off x="9281160" y="402336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ИИ-РОП, аналитик звонков, маркетолог, репутация — закрывают рутину первой линии.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48640" y="57150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Сквозные технологии: ИИ закрывает рутину первой линии · CRM + 1С в одном контракте · Agile:SCRUM с demo каждые 14 дней.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48640" y="65379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Внедряем 1С с ИИ по SCRUM · vanteam.ru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10180015" y="653796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/ 09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КАК МЫ РАБОТАЕМ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Четыре спринта до другой компании.
</a:t>
            </a:r>
            <a:pPr algn="l" indent="0" marL="0">
              <a:spcAft>
                <a:spcPts val="400"/>
              </a:spcAft>
              <a:buNone/>
            </a:pPr>
            <a:r>
              <a:rPr lang="en-US" sz="15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Спринт = 2 недели. Demo каждый спринт — результат в проде, не на слайдах.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2743200"/>
            <a:ext cx="2697480" cy="292608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2743200"/>
            <a:ext cx="2697480" cy="0"/>
          </a:xfrm>
          <a:prstGeom prst="line">
            <a:avLst/>
          </a:prstGeom>
          <a:noFill/>
          <a:ln w="31750">
            <a:solidFill>
              <a:srgbClr val="E639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2971800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СПРИНТ 0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777240" y="3337560"/>
            <a:ext cx="2240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Диагностика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777240" y="4023360"/>
            <a:ext cx="2240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рабочих дней. Аудит 1С, интервью с командой, дорожная карта.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383280" y="2743200"/>
            <a:ext cx="2697480" cy="292608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383280" y="2743200"/>
            <a:ext cx="2697480" cy="0"/>
          </a:xfrm>
          <a:prstGeom prst="line">
            <a:avLst/>
          </a:prstGeom>
          <a:noFill/>
          <a:ln w="31750">
            <a:solidFill>
              <a:srgbClr val="E6394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11880" y="2971800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СПРИНТ 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611880" y="3337560"/>
            <a:ext cx="2240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Первая ценность</a:t>
            </a:r>
            <a:endParaRPr lang="en-US" sz="1900" dirty="0"/>
          </a:p>
        </p:txBody>
      </p:sp>
      <p:sp>
        <p:nvSpPr>
          <p:cNvPr id="13" name="Text 11"/>
          <p:cNvSpPr/>
          <p:nvPr/>
        </p:nvSpPr>
        <p:spPr>
          <a:xfrm>
            <a:off x="3611880" y="4023360"/>
            <a:ext cx="2240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MVP в проде. Первый кусок функционала на 14-й день.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17920" y="2743200"/>
            <a:ext cx="2697480" cy="292608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217920" y="2743200"/>
            <a:ext cx="2697480" cy="0"/>
          </a:xfrm>
          <a:prstGeom prst="line">
            <a:avLst/>
          </a:prstGeom>
          <a:noFill/>
          <a:ln w="31750">
            <a:solidFill>
              <a:srgbClr val="E6394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46520" y="2971800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СПРИНТЫ 2–N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446520" y="3337560"/>
            <a:ext cx="2240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Масштабирование</a:t>
            </a:r>
            <a:endParaRPr lang="en-US" sz="1900" dirty="0"/>
          </a:p>
        </p:txBody>
      </p:sp>
      <p:sp>
        <p:nvSpPr>
          <p:cNvPr id="18" name="Text 16"/>
          <p:cNvSpPr/>
          <p:nvPr/>
        </p:nvSpPr>
        <p:spPr>
          <a:xfrm>
            <a:off x="6446520" y="4023360"/>
            <a:ext cx="2240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Каждые 2 недели — demo + новая ценность. Метрики растут.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9052560" y="2743200"/>
            <a:ext cx="2697480" cy="292608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9052560" y="2743200"/>
            <a:ext cx="2697480" cy="0"/>
          </a:xfrm>
          <a:prstGeom prst="line">
            <a:avLst/>
          </a:prstGeom>
          <a:noFill/>
          <a:ln w="31750">
            <a:solidFill>
              <a:srgbClr val="10B98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281160" y="2971800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ПЕРЕДАЧА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9281160" y="3337560"/>
            <a:ext cx="2240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Гарантия 1 год</a:t>
            </a:r>
            <a:endParaRPr lang="en-US" sz="1900" dirty="0"/>
          </a:p>
        </p:txBody>
      </p:sp>
      <p:sp>
        <p:nvSpPr>
          <p:cNvPr id="23" name="Text 21"/>
          <p:cNvSpPr/>
          <p:nvPr/>
        </p:nvSpPr>
        <p:spPr>
          <a:xfrm>
            <a:off x="9281160" y="4023360"/>
            <a:ext cx="2240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Обучение команды, сопровождение, гарантия результата.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48640" y="58978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ТЗ пишем мы. Не клиент. Это снимает 64% риск провала по причине evaluation gap (McKinsey 2026).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48640" y="65379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Внедряем 1С с ИИ по SCRUM · vanteam.ru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10180015" y="653796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09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ПРОЗРАЧНЫЕ ЦЕНЫ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2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Показываем цены. 9 из 13 конкурентов — нет.
</a:t>
            </a:r>
            <a:pPr algn="l" indent="0" marL="0">
              <a:spcAft>
                <a:spcPts val="400"/>
              </a:spcAft>
              <a:buNone/>
            </a:pPr>
            <a:r>
              <a:rPr lang="en-US" sz="14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Считается по часам, ставки фиксированы, бриф — бесплатно.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2743200"/>
            <a:ext cx="2697480" cy="31089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3017520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БРИФ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77240" y="3429000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₽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777240" y="4160520"/>
            <a:ext cx="2240280" cy="0"/>
          </a:xfrm>
          <a:prstGeom prst="line">
            <a:avLst/>
          </a:prstGeom>
          <a:noFill/>
          <a:ln w="9525">
            <a:solidFill>
              <a:srgbClr val="2A2A3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4297680"/>
            <a:ext cx="2240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минут, Иван лично. Без обязательств.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383280" y="2743200"/>
            <a:ext cx="2697480" cy="31089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11880" y="3017520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ДИАГНОСТИКА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611880" y="3429000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 25 000 ₽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3611880" y="4160520"/>
            <a:ext cx="2240280" cy="0"/>
          </a:xfrm>
          <a:prstGeom prst="line">
            <a:avLst/>
          </a:prstGeom>
          <a:noFill/>
          <a:ln w="9525">
            <a:solidFill>
              <a:srgbClr val="2A2A3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11880" y="4297680"/>
            <a:ext cx="2240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дней. Возвращается при заключении контракта.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17920" y="2743200"/>
            <a:ext cx="2697480" cy="3108960"/>
          </a:xfrm>
          <a:prstGeom prst="rect">
            <a:avLst/>
          </a:prstGeom>
          <a:solidFill>
            <a:srgbClr val="1C1C24"/>
          </a:solidFill>
          <a:ln w="19050">
            <a:solidFill>
              <a:srgbClr val="E63946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446520" y="2596896"/>
            <a:ext cx="1371600" cy="292608"/>
          </a:xfrm>
          <a:prstGeom prst="roundRect">
            <a:avLst>
              <a:gd name="adj" fmla="val 46875"/>
            </a:avLst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46520" y="2596896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Старт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446520" y="3017520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СОПРОВОЖДЕНИЕ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446520" y="3429000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150 000 ₽</a:t>
            </a:r>
            <a:pPr indent="0" marL="0">
              <a:buNone/>
            </a:pPr>
            <a:r>
              <a:rPr lang="en-US" sz="120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/мес</a:t>
            </a:r>
            <a:endParaRPr lang="en-US" sz="2800" dirty="0"/>
          </a:p>
        </p:txBody>
      </p:sp>
      <p:sp>
        <p:nvSpPr>
          <p:cNvPr id="19" name="Shape 17"/>
          <p:cNvSpPr/>
          <p:nvPr/>
        </p:nvSpPr>
        <p:spPr>
          <a:xfrm>
            <a:off x="6446520" y="4160520"/>
            <a:ext cx="2240280" cy="0"/>
          </a:xfrm>
          <a:prstGeom prst="line">
            <a:avLst/>
          </a:prstGeom>
          <a:noFill/>
          <a:ln w="9525">
            <a:solidFill>
              <a:srgbClr val="2A2A3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46520" y="4297680"/>
            <a:ext cx="2240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простая доработка + гарантия 1 год.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9052560" y="2743200"/>
            <a:ext cx="2697480" cy="31089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281160" y="3017520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ВНЕДРЕНИЕ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9281160" y="3429000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 ТЗ</a:t>
            </a:r>
            <a:endParaRPr lang="en-US" sz="2800" dirty="0"/>
          </a:p>
        </p:txBody>
      </p:sp>
      <p:sp>
        <p:nvSpPr>
          <p:cNvPr id="24" name="Shape 22"/>
          <p:cNvSpPr/>
          <p:nvPr/>
        </p:nvSpPr>
        <p:spPr>
          <a:xfrm>
            <a:off x="9281160" y="4160520"/>
            <a:ext cx="2240280" cy="0"/>
          </a:xfrm>
          <a:prstGeom prst="line">
            <a:avLst/>
          </a:prstGeom>
          <a:noFill/>
          <a:ln w="9525">
            <a:solidFill>
              <a:srgbClr val="2A2A3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9281160" y="4297680"/>
            <a:ext cx="2240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ТЗ пишем мы. Часы −30% за счёт ИИ-помощников.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48640" y="65379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Внедряем 1С с ИИ по SCRUM · vanteam.ru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10180015" y="653796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/ 09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РЕАЛЬНЫЕ КЛИЕНТЫ. РЕАЛЬНЫЕ ЦИФРЫ.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2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100+ внедрений командой в производстве и услугах.
</a:t>
            </a:r>
            <a:pPr algn="l" indent="0" marL="0">
              <a:spcAft>
                <a:spcPts val="400"/>
              </a:spcAft>
              <a:buNone/>
            </a:pPr>
            <a:r>
              <a:rPr lang="en-US" sz="14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+ 1С:УНФ в торговле и услугах. + 1С International Турция.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2743200"/>
            <a:ext cx="3657600" cy="1600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2880360"/>
            <a:ext cx="3291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ENFRAME EXPO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731520" y="3200400"/>
            <a:ext cx="3291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1С:УНФ + CRM · услуги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731520" y="3520440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×3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2103120" y="3584448"/>
            <a:ext cx="1965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оборот / ФОТ команды за 6 мес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325112" y="2743200"/>
            <a:ext cx="3657600" cy="1600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07992" y="2880360"/>
            <a:ext cx="3291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Завод Феникс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507992" y="3200400"/>
            <a:ext cx="3291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1С:ERP · производство МАФ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07992" y="3520440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−30%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5879592" y="3584448"/>
            <a:ext cx="1965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НЗП + выход собственника из операционки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8101584" y="2743200"/>
            <a:ext cx="3657600" cy="1600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84464" y="2880360"/>
            <a:ext cx="3291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PETTO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8284464" y="3200400"/>
            <a:ext cx="3291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1С:УНФ · зоотовары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284464" y="3520440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+30%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9656064" y="3584448"/>
            <a:ext cx="1965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производство, −90% ошибок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48640" y="4462272"/>
            <a:ext cx="3657600" cy="1600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31520" y="4599432"/>
            <a:ext cx="3291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Верфь Турция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731520" y="4919472"/>
            <a:ext cx="3291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1С:ERP на английском · судостроение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731520" y="5239512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RU↔TR</a:t>
            </a:r>
            <a:endParaRPr lang="en-US" sz="2600" dirty="0"/>
          </a:p>
        </p:txBody>
      </p:sp>
      <p:sp>
        <p:nvSpPr>
          <p:cNvPr id="23" name="Text 21"/>
          <p:cNvSpPr/>
          <p:nvPr/>
        </p:nvSpPr>
        <p:spPr>
          <a:xfrm>
            <a:off x="2103120" y="5303520"/>
            <a:ext cx="1965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 International + ИИ-помощники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325112" y="4462272"/>
            <a:ext cx="3657600" cy="1600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07992" y="4599432"/>
            <a:ext cx="3291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Оптовый импортёр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4507992" y="4919472"/>
            <a:ext cx="3291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ВЭД · оптовая торговля · NDA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507992" y="5239512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5879592" y="5303520"/>
            <a:ext cx="1965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авто-курсы валют, прайсы на сайт без участия человека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8101584" y="4462272"/>
            <a:ext cx="3657600" cy="1600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284464" y="4599432"/>
            <a:ext cx="3291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Производственная компания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8284464" y="4919472"/>
            <a:ext cx="3291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производство · РФ · NDA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8284464" y="5239512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план</a:t>
            </a:r>
            <a:endParaRPr lang="en-US" sz="2600" dirty="0"/>
          </a:p>
        </p:txBody>
      </p:sp>
      <p:sp>
        <p:nvSpPr>
          <p:cNvPr id="33" name="Text 31"/>
          <p:cNvSpPr/>
          <p:nvPr/>
        </p:nvSpPr>
        <p:spPr>
          <a:xfrm>
            <a:off x="9656064" y="5303520"/>
            <a:ext cx="1965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 заказов покупателей с учётом НЗП и полуфабрикатов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548640" y="62636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 NDA — детали и метрики раскрываем на брифе.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48640" y="65379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Внедряем 1С с ИИ по SCRUM · vanteam.ru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10180015" y="653796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/ 09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НАШ СОБСТВЕННЫЙ СТЕК. LIVE У КЛИЕНТОВ.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2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SaaS-продукта VANTEAM.
</a:t>
            </a:r>
            <a:pPr algn="l" indent="0" marL="0">
              <a:spcAft>
                <a:spcPts val="400"/>
              </a:spcAft>
              <a:buNone/>
            </a:pPr>
            <a:r>
              <a:rPr lang="en-US" sz="14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Входят в контракт. Можно купить отдельно.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2743200"/>
            <a:ext cx="2697480" cy="2743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2743200"/>
            <a:ext cx="2697480" cy="0"/>
          </a:xfrm>
          <a:prstGeom prst="line">
            <a:avLst/>
          </a:prstGeom>
          <a:noFill/>
          <a:ln w="31750">
            <a:solidFill>
              <a:srgbClr val="10B98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468880" y="2926080"/>
            <a:ext cx="640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200" kern="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777240" y="2971800"/>
            <a:ext cx="1691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CRM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777240" y="3337560"/>
            <a:ext cx="2240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VANCRM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777240" y="4069080"/>
            <a:ext cx="22402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CRM с ИИ-РОПом и ИИ-аналитикой 100% звонков.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Квалификация, бронь встреч, расшифровки.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383280" y="2743200"/>
            <a:ext cx="2697480" cy="2743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383280" y="2743200"/>
            <a:ext cx="2697480" cy="0"/>
          </a:xfrm>
          <a:prstGeom prst="line">
            <a:avLst/>
          </a:prstGeom>
          <a:noFill/>
          <a:ln w="31750">
            <a:solidFill>
              <a:srgbClr val="10B98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303520" y="2926080"/>
            <a:ext cx="640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200" kern="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3611880" y="2971800"/>
            <a:ext cx="1691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САЙТ-ОФФЕРЫ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611880" y="3337560"/>
            <a:ext cx="2240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VANOFFER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3611880" y="4069080"/>
            <a:ext cx="22402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Онлайн-офферы и презентации с аналитикой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просмотров. Альтернатива PDF в почте.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217920" y="2743200"/>
            <a:ext cx="2697480" cy="2743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217920" y="2743200"/>
            <a:ext cx="2697480" cy="0"/>
          </a:xfrm>
          <a:prstGeom prst="line">
            <a:avLst/>
          </a:prstGeom>
          <a:noFill/>
          <a:ln w="31750">
            <a:solidFill>
              <a:srgbClr val="10B98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138160" y="2926080"/>
            <a:ext cx="640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200" kern="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6446520" y="2971800"/>
            <a:ext cx="1691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ПЛАН-КАНБАН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446520" y="3337560"/>
            <a:ext cx="2240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VANBAN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6446520" y="4069080"/>
            <a:ext cx="22402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Trello-аналог внутри 1С. Задачи + документы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одной системе. SCRUM-доски для команды.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9052560" y="2743200"/>
            <a:ext cx="2697480" cy="2743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9052560" y="2743200"/>
            <a:ext cx="2697480" cy="0"/>
          </a:xfrm>
          <a:prstGeom prst="line">
            <a:avLst/>
          </a:prstGeom>
          <a:noFill/>
          <a:ln w="31750">
            <a:solidFill>
              <a:srgbClr val="10B98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0972800" y="2926080"/>
            <a:ext cx="640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200" kern="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9281160" y="2971800"/>
            <a:ext cx="1691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АГЕНТ-ПОДБОР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9281160" y="3337560"/>
            <a:ext cx="2240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F1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9281160" y="4069080"/>
            <a:ext cx="22402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Платёжный сервис для ВЭД.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Подбор финагента за 1 минуту.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pay.exportu.ru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48640" y="58521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Мы не только внедряем — мы пишем своё ПО. Знаем 1С, ИИ и веб изнутри.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48640" y="65379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Внедряем 1С с ИИ по SCRUM · vanteam.ru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10180015" y="653796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/ 09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Projects\VANSOFT_marketing\presentations\v2_2026-05-11\_screenshots\logo-m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457200"/>
            <a:ext cx="502920" cy="50292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188720" y="457200"/>
            <a:ext cx="1554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</a:t>
            </a:r>
            <a:pPr indent="0" marL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1700" dirty="0"/>
          </a:p>
        </p:txBody>
      </p:sp>
      <p:sp>
        <p:nvSpPr>
          <p:cNvPr id="4" name="Text 1"/>
          <p:cNvSpPr/>
          <p:nvPr/>
        </p:nvSpPr>
        <p:spPr>
          <a:xfrm>
            <a:off x="548640" y="1645920"/>
            <a:ext cx="109728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Бесплатный бриф.
</a:t>
            </a:r>
            <a:pPr algn="l" indent="0" marL="0">
              <a:spcAft>
                <a:spcPts val="400"/>
              </a:spcAft>
              <a:buNone/>
            </a:pPr>
            <a:r>
              <a:rPr lang="en-US" sz="50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Иван Бохан отвечает лично.</a:t>
            </a:r>
            <a:endParaRPr lang="en-US" sz="5000" dirty="0"/>
          </a:p>
        </p:txBody>
      </p:sp>
      <p:sp>
        <p:nvSpPr>
          <p:cNvPr id="5" name="Text 2"/>
          <p:cNvSpPr/>
          <p:nvPr/>
        </p:nvSpPr>
        <p:spPr>
          <a:xfrm>
            <a:off x="548640" y="38404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минут. Без обязательств. После брифа — диагностика, дорожная карта и стартовая смета.</a:t>
            </a:r>
            <a:endParaRPr lang="en-US" sz="1700" dirty="0"/>
          </a:p>
        </p:txBody>
      </p:sp>
      <p:sp>
        <p:nvSpPr>
          <p:cNvPr id="6" name="Shape 3"/>
          <p:cNvSpPr/>
          <p:nvPr/>
        </p:nvSpPr>
        <p:spPr>
          <a:xfrm>
            <a:off x="548640" y="4846320"/>
            <a:ext cx="2697480" cy="9144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731520" y="4983480"/>
            <a:ext cx="2331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САЙТ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731520" y="5230368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vanteam.ru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3364992" y="4846320"/>
            <a:ext cx="2697480" cy="9144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3547872" y="4983480"/>
            <a:ext cx="2331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ТЕЛЕФОН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3547872" y="5230368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+7 (926) 994-94-10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6181344" y="4846320"/>
            <a:ext cx="2697480" cy="9144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6364224" y="4983480"/>
            <a:ext cx="2331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6364224" y="5230368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info@bokhanivan.ru</a:t>
            </a:r>
            <a:endParaRPr lang="en-US" sz="1400" dirty="0"/>
          </a:p>
        </p:txBody>
      </p:sp>
      <p:sp>
        <p:nvSpPr>
          <p:cNvPr id="15" name="Shape 12"/>
          <p:cNvSpPr/>
          <p:nvPr/>
        </p:nvSpPr>
        <p:spPr>
          <a:xfrm>
            <a:off x="8997696" y="4846320"/>
            <a:ext cx="2697480" cy="9144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9180576" y="4983480"/>
            <a:ext cx="2331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TELEGRAM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9180576" y="5230368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@bokhan_ivan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548640" y="62636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15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Внедряем 1С с ИИ по SCRUM · Дилер 1С International Турция · Топ-400 «Гендиректор»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548640" y="65379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Внедряем 1С с ИИ по SCRUM · vanteam.ru</a:t>
            </a:r>
            <a:endParaRPr lang="en-US" sz="800" dirty="0"/>
          </a:p>
        </p:txBody>
      </p:sp>
      <p:sp>
        <p:nvSpPr>
          <p:cNvPr id="20" name="Text 17"/>
          <p:cNvSpPr/>
          <p:nvPr/>
        </p:nvSpPr>
        <p:spPr>
          <a:xfrm>
            <a:off x="10180015" y="653796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/ 09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VANTEAM — Модель 3 Sales v6 (КП, 16:9)</dc:title>
  <dc:subject>PptxGenJS Presentation</dc:subject>
  <dc:creator>VANTEAM</dc:creator>
  <cp:lastModifiedBy>VANTEAM</cp:lastModifiedBy>
  <cp:revision>1</cp:revision>
  <dcterms:created xsi:type="dcterms:W3CDTF">2026-05-15T10:51:27Z</dcterms:created>
  <dcterms:modified xsi:type="dcterms:W3CDTF">2026-05-15T10:51:27Z</dcterms:modified>
</cp:coreProperties>
</file>